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1-5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 5–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Lena – Exercise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Jhanvi – Kahoot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48ee0d613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48ee0d61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48ee0d61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48ee0d61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48ee0d61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48ee0d61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6ca21b4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6ca21b4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48ee0d61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48ee0d61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48ee0d61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48ee0d61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48ee0d613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48ee0d61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48ee0d613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48ee0d61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48ee0d613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48ee0d613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8ee0d61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8ee0d61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achinelearningmastery.com/what-is-imbalanced-classification/" TargetMode="External"/><Relationship Id="rId4" Type="http://schemas.openxmlformats.org/officeDocument/2006/relationships/hyperlink" Target="https://rdrr.io/cran/ebmc/man/rus.html" TargetMode="External"/><Relationship Id="rId5" Type="http://schemas.openxmlformats.org/officeDocument/2006/relationships/hyperlink" Target="https://doi.org/10.1109/TSMCA.2009.202955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 &amp; RUSBoost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David Fernandez, Lena Mueller, Jhanvi Patel, Zach Washburn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225025" y="1478750"/>
            <a:ext cx="86073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Brownlee, J. (2019, December 22). A Gentle Introduction to Imbalanced Classification. </a:t>
            </a:r>
            <a:r>
              <a:rPr i="1" lang="en" sz="1300">
                <a:latin typeface="Roboto"/>
                <a:ea typeface="Roboto"/>
                <a:cs typeface="Roboto"/>
                <a:sym typeface="Roboto"/>
              </a:rPr>
              <a:t>Machine Learning Mastery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https://machinelearningmastery.com/what-is-imbalanced-classification/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Chen, H. H. (2022, January 10). Implementation of RUSBoost. </a:t>
            </a: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https://rdrr.io/cran/ebmc/man/rus.html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Seiffert, C., Khoshgoftaar, T. M., van Hulse, J., &amp; Napolitano, A. (2010). RUSBoost: A Hybrid Approach to Alleviating Class Imbalance. </a:t>
            </a:r>
            <a:r>
              <a:rPr i="1" lang="en" sz="1300">
                <a:latin typeface="Roboto"/>
                <a:ea typeface="Roboto"/>
                <a:cs typeface="Roboto"/>
                <a:sym typeface="Roboto"/>
              </a:rPr>
              <a:t>IEEE Transactions on Systems, Man, and Cybernetics - Part a: Systems and Humans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 sz="1300">
                <a:latin typeface="Roboto"/>
                <a:ea typeface="Roboto"/>
                <a:cs typeface="Roboto"/>
                <a:sym typeface="Roboto"/>
              </a:rPr>
              <a:t>40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(1), 185–197. </a:t>
            </a: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https://doi.org/10.1109/TSMCA.2009.2029559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Appendix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00" y="1358650"/>
            <a:ext cx="2797211" cy="37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idx="4294967295" type="body"/>
          </p:nvPr>
        </p:nvSpPr>
        <p:spPr>
          <a:xfrm>
            <a:off x="4075225" y="1358650"/>
            <a:ext cx="4735800" cy="3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RUSBoost Pseudocode (Seiffert et al., 2010)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Imbalance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700"/>
              <a:t>Unequal distribution of classes in the training data set</a:t>
            </a:r>
            <a:endParaRPr sz="1700"/>
          </a:p>
          <a:p>
            <a:pPr indent="-241300" lvl="0" marL="2413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700"/>
              <a:t>Classes are biased or skewed</a:t>
            </a:r>
            <a:endParaRPr sz="1700"/>
          </a:p>
          <a:p>
            <a:pPr indent="-241300" lvl="0" marL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700"/>
              <a:t>Leads to poor predictive performance, especially for the minority class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Imbalanced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35725" y="1280675"/>
            <a:ext cx="3044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Slight imbalance: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418200" y="1280675"/>
            <a:ext cx="44874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Severe imbalance:  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6064975" y="4732175"/>
            <a:ext cx="332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*Can vary across problems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0" name="Google Shape;80;p15"/>
          <p:cNvGrpSpPr/>
          <p:nvPr/>
        </p:nvGrpSpPr>
        <p:grpSpPr>
          <a:xfrm>
            <a:off x="435725" y="1785200"/>
            <a:ext cx="3044625" cy="3139722"/>
            <a:chOff x="1266988" y="1903100"/>
            <a:chExt cx="3044625" cy="3139722"/>
          </a:xfrm>
        </p:grpSpPr>
        <p:pic>
          <p:nvPicPr>
            <p:cNvPr id="81" name="Google Shape;81;p15"/>
            <p:cNvPicPr preferRelativeResize="0"/>
            <p:nvPr/>
          </p:nvPicPr>
          <p:blipFill rotWithShape="1">
            <a:blip r:embed="rId3">
              <a:alphaModFix/>
            </a:blip>
            <a:srcRect b="32019" l="0" r="0" t="0"/>
            <a:stretch/>
          </p:blipFill>
          <p:spPr>
            <a:xfrm>
              <a:off x="1266988" y="1903100"/>
              <a:ext cx="3044625" cy="3139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/>
            </a:blip>
            <a:srcRect b="36499" l="19700" r="17299" t="9498"/>
            <a:stretch/>
          </p:blipFill>
          <p:spPr>
            <a:xfrm>
              <a:off x="1628725" y="2252375"/>
              <a:ext cx="503675" cy="518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" name="Google Shape;83;p15"/>
          <p:cNvGrpSpPr/>
          <p:nvPr/>
        </p:nvGrpSpPr>
        <p:grpSpPr>
          <a:xfrm>
            <a:off x="4460938" y="1785200"/>
            <a:ext cx="4401926" cy="2933476"/>
            <a:chOff x="4503525" y="1785200"/>
            <a:chExt cx="4401926" cy="2933476"/>
          </a:xfrm>
        </p:grpSpPr>
        <p:pic>
          <p:nvPicPr>
            <p:cNvPr id="84" name="Google Shape;8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03525" y="1785200"/>
              <a:ext cx="4401926" cy="2933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5"/>
            <p:cNvPicPr preferRelativeResize="0"/>
            <p:nvPr/>
          </p:nvPicPr>
          <p:blipFill rotWithShape="1">
            <a:blip r:embed="rId6">
              <a:alphaModFix/>
            </a:blip>
            <a:srcRect b="34361" l="34314" r="0" t="15166"/>
            <a:stretch/>
          </p:blipFill>
          <p:spPr>
            <a:xfrm rot="-827978">
              <a:off x="7316820" y="2041575"/>
              <a:ext cx="595851" cy="81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 rotWithShape="1">
            <a:blip r:embed="rId7">
              <a:alphaModFix/>
            </a:blip>
            <a:srcRect b="44549" l="63543" r="0" t="26066"/>
            <a:stretch/>
          </p:blipFill>
          <p:spPr>
            <a:xfrm rot="1636429">
              <a:off x="6768068" y="2487147"/>
              <a:ext cx="472452" cy="507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 rotWithShape="1">
            <a:blip r:embed="rId8">
              <a:alphaModFix/>
            </a:blip>
            <a:srcRect b="45258" l="16281" r="19620" t="13273"/>
            <a:stretch/>
          </p:blipFill>
          <p:spPr>
            <a:xfrm>
              <a:off x="7892450" y="2445433"/>
              <a:ext cx="1013000" cy="11219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Imbalanced Classification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2" type="body"/>
          </p:nvPr>
        </p:nvSpPr>
        <p:spPr>
          <a:xfrm>
            <a:off x="390500" y="1449925"/>
            <a:ext cx="3999900" cy="3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Minority Class (</a:t>
            </a:r>
            <a:r>
              <a:rPr b="1" lang="en" sz="1800"/>
              <a:t>12</a:t>
            </a:r>
            <a:r>
              <a:rPr lang="en" sz="1800"/>
              <a:t>:15)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Minority class is typically the class of most interest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Minority class is hardest to predict because there are less examples of this class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Majority Class (12:</a:t>
            </a:r>
            <a:r>
              <a:rPr b="1" lang="en" sz="1800"/>
              <a:t>15</a:t>
            </a:r>
            <a:r>
              <a:rPr lang="en" sz="1800"/>
              <a:t>) 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naive application of this model might focus on learning the characteristics of the majority class which can “swamp” the minority class</a:t>
            </a:r>
            <a:endParaRPr sz="1800"/>
          </a:p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4832425" y="1449900"/>
            <a:ext cx="3999900" cy="3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ML Algorithms for classification predictive models are designed for problems that assume equal distribution of classes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Class Imbalance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25" y="1548575"/>
            <a:ext cx="39999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Collecting Data Samples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Biased Sampling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Measurement errors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collected from narrow geographic regions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Errors made when collecting data </a:t>
            </a:r>
            <a:endParaRPr sz="1800"/>
          </a:p>
        </p:txBody>
      </p:sp>
      <p:sp>
        <p:nvSpPr>
          <p:cNvPr id="101" name="Google Shape;101;p17"/>
          <p:cNvSpPr txBox="1"/>
          <p:nvPr>
            <p:ph idx="2" type="body"/>
          </p:nvPr>
        </p:nvSpPr>
        <p:spPr>
          <a:xfrm>
            <a:off x="4832400" y="1505700"/>
            <a:ext cx="39999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Properties of the Domain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Natural </a:t>
            </a:r>
            <a:r>
              <a:rPr lang="en" sz="1800"/>
              <a:t>occurrence</a:t>
            </a:r>
            <a:r>
              <a:rPr lang="en" sz="1800"/>
              <a:t> of presence in one class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Fish vs Sharks in the sea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Might be expensive to generate observations for one class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model is required to learn the difference between classes</a:t>
            </a:r>
            <a:endParaRPr sz="1800"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10211" l="32810" r="14557" t="24582"/>
          <a:stretch/>
        </p:blipFill>
        <p:spPr>
          <a:xfrm>
            <a:off x="8447477" y="2718423"/>
            <a:ext cx="696525" cy="48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18127" l="34373" r="25823" t="17497"/>
          <a:stretch/>
        </p:blipFill>
        <p:spPr>
          <a:xfrm>
            <a:off x="8647500" y="2183875"/>
            <a:ext cx="496500" cy="53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Imbalanced Classification 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225025" y="1478750"/>
            <a:ext cx="86073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Several classification predictive modeling problems that we want to solve are imbalanced in practice.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Severe imbalance occurs with inherent imbalance with class distribution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Each domain can be framed and explored as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imbalance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classification predictive modeling. ML practitioners should be aware of the problem and how to address it.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Fraud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Claim Prediction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Spam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Outlier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Conversion Prediction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Undersampling (RUS) BOOST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700"/>
              <a:t>New hybrid sampling/boosting algorithm for learning from skewed training data</a:t>
            </a:r>
            <a:endParaRPr sz="1700"/>
          </a:p>
          <a:p>
            <a:pPr indent="-241300" lvl="0" marL="2413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700"/>
              <a:t>Attractive alternative for improving classification performance of learners built using imbalance data</a:t>
            </a:r>
            <a:endParaRPr sz="1700"/>
          </a:p>
          <a:p>
            <a:pPr indent="-234950" lvl="0" marL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/>
              <a:t>Removes examples randomly to achieve a balanced class distribution</a:t>
            </a:r>
            <a:endParaRPr sz="1700"/>
          </a:p>
          <a:p>
            <a:pPr indent="-234950" lvl="0" marL="241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/>
              <a:t>Simpler and faster alternative to SMOTEBoost</a:t>
            </a:r>
            <a:endParaRPr sz="1700"/>
          </a:p>
          <a:p>
            <a:pPr indent="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RUSBOOST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Simpler and faster alternative to other techniques (SMOTE, ADA)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Often better than alternatives when improving classification performance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Preferred due to simplicity, speed, and performance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Attractive alternative for improving classification performance of learners built using imbalance data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Combining RUS with boosting overcomes the main drawback of RUS which is the loss of information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Sampling and Boosting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Data Sampling</a:t>
            </a:r>
            <a:endParaRPr sz="16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Balances the class distribution in </a:t>
            </a:r>
            <a:r>
              <a:rPr lang="en" sz="1500"/>
              <a:t>the</a:t>
            </a:r>
            <a:r>
              <a:rPr lang="en" sz="1500"/>
              <a:t> training set by:</a:t>
            </a:r>
            <a:endParaRPr sz="15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Adding examples of minority classes (oversampling)</a:t>
            </a:r>
            <a:endParaRPr sz="1300"/>
          </a:p>
          <a:p>
            <a:pPr indent="-311150" lvl="2" marL="18288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Drawback: lead to overfitting</a:t>
            </a:r>
            <a:endParaRPr sz="13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Removing examples from the majority classes (undersampling)</a:t>
            </a:r>
            <a:endParaRPr sz="1300"/>
          </a:p>
          <a:p>
            <a:pPr indent="-311150" lvl="2" marL="18288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Drawback: loss of information </a:t>
            </a:r>
            <a:endParaRPr sz="1300"/>
          </a:p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Boosting</a:t>
            </a:r>
            <a:endParaRPr sz="16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Technique used to improve the performance of any weak classifier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can be performed by reweighting or resampling 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Resamples training data based on assigned weights 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